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helsea Market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9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</p:txBody>
      </p:sp>
      <p:sp>
        <p:nvSpPr>
          <p:cNvPr id="164" name="Google Shape;164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e1c61ce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e1c61cef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ee1c61cefe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4648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5595938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cunningham@colbertk12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nfuller@colbert.k12.al.us" TargetMode="External"/><Relationship Id="rId3" Type="http://schemas.openxmlformats.org/officeDocument/2006/relationships/hyperlink" Target="mailto:tfuqua@colbert.k12.al.us" TargetMode="External"/><Relationship Id="rId7" Type="http://schemas.openxmlformats.org/officeDocument/2006/relationships/hyperlink" Target="mailto:vosborn@colbert.k12.al.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cottrill@colbert.k12.al.us" TargetMode="External"/><Relationship Id="rId5" Type="http://schemas.openxmlformats.org/officeDocument/2006/relationships/hyperlink" Target="mailto:ashaw@colbert.k12.al.us" TargetMode="External"/><Relationship Id="rId4" Type="http://schemas.openxmlformats.org/officeDocument/2006/relationships/hyperlink" Target="mailto:pworsham@colbert.k12.al.us" TargetMode="External"/><Relationship Id="rId9" Type="http://schemas.openxmlformats.org/officeDocument/2006/relationships/hyperlink" Target="mailto:lmitchell@colbertk12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50779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helsea Market"/>
                <a:ea typeface="Chelsea Market"/>
                <a:cs typeface="Chelsea Market"/>
                <a:sym typeface="Chelsea Market"/>
              </a:rPr>
              <a:t>Welcome to the </a:t>
            </a:r>
            <a:br>
              <a:rPr lang="en-US" sz="3200">
                <a:latin typeface="Chelsea Market"/>
                <a:ea typeface="Chelsea Market"/>
                <a:cs typeface="Chelsea Market"/>
                <a:sym typeface="Chelsea Market"/>
              </a:rPr>
            </a:br>
            <a:r>
              <a:rPr lang="en-US" sz="3200">
                <a:latin typeface="Chelsea Market"/>
                <a:ea typeface="Chelsea Market"/>
                <a:cs typeface="Chelsea Market"/>
                <a:sym typeface="Chelsea Market"/>
              </a:rPr>
              <a:t>Annual Meeting of Title I Parents</a:t>
            </a:r>
            <a:endParaRPr sz="32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What’s included in the school’s Parent and Family Engagement Plan</a:t>
            </a:r>
            <a:endParaRPr sz="2800"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This plan addresses how the school will implement the parent and family engagement requirements of Every Child Succeeds Act of 2015. </a:t>
            </a: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i="1"/>
              <a:t>  </a:t>
            </a:r>
            <a:r>
              <a:rPr lang="en-US" sz="2200"/>
              <a:t>Components include…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How parents can be involved in decision-making and activities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How parental and family engagement funds are being used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How information and training will be provided to parents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How the school will build capacity in parents and staff for strong parental and family engagement through “evidence based” strategies</a:t>
            </a:r>
            <a:endParaRPr/>
          </a:p>
          <a:p>
            <a:pPr marL="742950" lvl="1" indent="-2857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You, as Title I parents, have the right to be involved in the development of your school’s Parent and Family Engagement  Plan.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How is the evaluation of the </a:t>
            </a:r>
            <a:br>
              <a:rPr lang="en-US" sz="2800"/>
            </a:br>
            <a:r>
              <a:rPr lang="en-US" sz="2800"/>
              <a:t>LEA Parent and Family Engagement Plan Conducted?</a:t>
            </a:r>
            <a:endParaRPr sz="2800"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143000" y="1981200"/>
            <a:ext cx="7162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Evaluation Requirements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LEAs and schools must actively outreach to all parents and families reaching beyond barriers of culture, language, disabilities, and poverty.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Conduct annually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Conduct with Title I parents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Analyze Content and Effectiveness of the current plan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Identify Barriers to parental involvement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Data/Input may include…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Parent Survey (Required)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Focus Groups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Parent Advisory Committees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is a CIP?</a:t>
            </a:r>
            <a:endParaRPr sz="3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457200" y="2332037"/>
            <a:ext cx="7696200" cy="361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The CIP is your school’s Continuous Improvement Plan and includes: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A Needs Assessment and Summary of Data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Goals and Strategies to Address Academic Needs of Students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Professional Development Needs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Coordination of Resources/Comprehensive Budget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The School’s Parent and Family Engagement Plan.</a:t>
            </a:r>
            <a:endParaRPr/>
          </a:p>
          <a:p>
            <a:pPr marL="742950" lvl="1" indent="-2857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You, as Title I parents, have the right to be involved in the development of this plan.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What is the School-Parent Compact?</a:t>
            </a:r>
            <a:endParaRPr sz="2800"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The compact is a commitment from the school, the parent, and the student to share in the responsibility for improved academic achievement.</a:t>
            </a:r>
            <a:endParaRPr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You, as Title I Parents, have the right to be involved in the development of the School-Parent Compact.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Home and school must maintain regular, meaningful communication, and in a language family members can understand. </a:t>
            </a:r>
            <a:endParaRPr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Distribution of the Compact.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How do I request the qualifications of my child’s teachers?</a:t>
            </a:r>
            <a:endParaRPr sz="2800"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457200" y="2667000"/>
            <a:ext cx="8001000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You, as Title I Parents, have the right to request the qualifications of your child’s teachers</a:t>
            </a:r>
            <a:endParaRPr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Request for teacher qualifications can be submitted to the school principal</a:t>
            </a: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If at any point your student is being taught by a non-certified staff member/substitute, you will receive a letter explaining the circumstances and qualifications of that teacher</a:t>
            </a: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INVOLVED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57200" y="1794650"/>
            <a:ext cx="8229600" cy="494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>
                <a:latin typeface="Chelsea Market"/>
                <a:ea typeface="Chelsea Market"/>
                <a:cs typeface="Chelsea Market"/>
                <a:sym typeface="Chelsea Market"/>
              </a:rPr>
              <a:t>Colbert County Schools Federal Programs Department </a:t>
            </a:r>
            <a:r>
              <a:rPr lang="en-US"/>
              <a:t>would like to invite you to our,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Annual Federal Programs</a:t>
            </a: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Advisory Committee Meeting</a:t>
            </a: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Tuesday, August 27th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9:00 AM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4:00 PM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Central Office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425 Hwy 72 West, Tuscumbia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700"/>
              <a:t>If you are interested in attending this meeting, please contact Brooke Cunningham, Federal Programs Secretary, at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bcunningham@colbertk12.org</a:t>
            </a:r>
            <a:r>
              <a:rPr lang="en-US" sz="1700"/>
              <a:t>. She will send out an email reminder with additional information leading up to the meeting.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57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QUESTIONS?</a:t>
            </a:r>
            <a:endParaRPr sz="3200"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457200" y="1928825"/>
            <a:ext cx="8229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           </a:t>
            </a:r>
            <a:r>
              <a:rPr lang="en-US" sz="2000" b="1"/>
              <a:t>Name		          Phone		     Email Address</a:t>
            </a:r>
            <a:endParaRPr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Heather Johnson, CES 	  256-359-6422       </a:t>
            </a:r>
            <a:r>
              <a:rPr lang="en-US" sz="1700" u="sng"/>
              <a:t>hjohnson</a:t>
            </a:r>
            <a:r>
              <a:rPr lang="en-US" sz="1700" u="sng">
                <a:hlinkClick r:id="rId3"/>
              </a:rPr>
              <a:t>@colbert</a:t>
            </a:r>
            <a:r>
              <a:rPr lang="en-US" sz="1700" u="sng"/>
              <a:t>k12.org 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Roy Lawson, CHS             256-359-4434       </a:t>
            </a:r>
            <a:r>
              <a:rPr lang="en-US" sz="1700" u="sng"/>
              <a:t>rlawson</a:t>
            </a:r>
            <a:r>
              <a:rPr lang="en-US" sz="1700" u="sng">
                <a:hlinkClick r:id="rId4"/>
              </a:rPr>
              <a:t>@colbert</a:t>
            </a:r>
            <a:r>
              <a:rPr lang="en-US" sz="1700" u="sng"/>
              <a:t>k12.org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Brandon Archer, CHES     256-381-6132       </a:t>
            </a:r>
            <a:r>
              <a:rPr lang="en-US" sz="1700" u="sng"/>
              <a:t>barcher</a:t>
            </a:r>
            <a:r>
              <a:rPr lang="en-US" sz="1700" u="sng">
                <a:hlinkClick r:id="rId5"/>
              </a:rPr>
              <a:t>@colbert</a:t>
            </a:r>
            <a:r>
              <a:rPr lang="en-US" sz="1700" u="sng"/>
              <a:t>k12.org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Tracie West, HES              256-446-5679       </a:t>
            </a:r>
            <a:r>
              <a:rPr lang="en-US" sz="1700" u="sng"/>
              <a:t>twest</a:t>
            </a:r>
            <a:r>
              <a:rPr lang="en-US" sz="1700" u="sng">
                <a:hlinkClick r:id="rId6"/>
              </a:rPr>
              <a:t>@colbert</a:t>
            </a:r>
            <a:r>
              <a:rPr lang="en-US" sz="1700" u="sng"/>
              <a:t>k12.org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Vickie Osborn, LES           256-446-8351       </a:t>
            </a:r>
            <a:r>
              <a:rPr lang="en-US" sz="1700" u="sng">
                <a:hlinkClick r:id="rId7"/>
              </a:rPr>
              <a:t>vosborn@colbert</a:t>
            </a:r>
            <a:r>
              <a:rPr lang="en-US" sz="1700" u="sng"/>
              <a:t>k12.org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Lee Craft, CCHS     		  256-446-8214       </a:t>
            </a:r>
            <a:r>
              <a:rPr lang="en-US" sz="1700" u="sng"/>
              <a:t>wcraft</a:t>
            </a:r>
            <a:r>
              <a:rPr lang="en-US" sz="1700" u="sng">
                <a:hlinkClick r:id="rId8"/>
              </a:rPr>
              <a:t>@colbert</a:t>
            </a:r>
            <a:r>
              <a:rPr lang="en-US" sz="1700" u="sng"/>
              <a:t>k12.org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Lance Mitchell, CHHS       256-383-7875       </a:t>
            </a:r>
            <a:r>
              <a:rPr lang="en-US" sz="1700" u="sng">
                <a:solidFill>
                  <a:schemeClr val="hlink"/>
                </a:solidFill>
                <a:hlinkClick r:id="rId9"/>
              </a:rPr>
              <a:t>lmitchell@colbertk12.org</a:t>
            </a:r>
            <a:endParaRPr sz="1700" u="sng"/>
          </a:p>
          <a:p>
            <a:pPr marL="342900" lvl="0" indent="-323850" algn="l" rtl="0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Jacob Walker, NBES	  256-383-6471	 jwalker@colkertk12.org</a:t>
            </a:r>
            <a:endParaRPr sz="17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helsea Market"/>
                <a:ea typeface="Chelsea Market"/>
                <a:cs typeface="Chelsea Market"/>
                <a:sym typeface="Chelsea Market"/>
              </a:rPr>
              <a:t>Miss Tiffani Fuqua, Federal Programs Director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Chelsea Market"/>
                <a:ea typeface="Chelsea Market"/>
                <a:cs typeface="Chelsea Market"/>
                <a:sym typeface="Chelsea Market"/>
              </a:rPr>
              <a:t>Central Office</a:t>
            </a:r>
            <a:r>
              <a:rPr lang="en-US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-US" sz="1800">
                <a:latin typeface="Chelsea Market"/>
                <a:ea typeface="Chelsea Market"/>
                <a:cs typeface="Chelsea Market"/>
                <a:sym typeface="Chelsea Market"/>
              </a:rPr>
              <a:t>256-386-8565  tfuqua@colbertk12.org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small"/>
              <a:t>Title I Schools</a:t>
            </a:r>
            <a:endParaRPr cap="small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09600" y="1864525"/>
            <a:ext cx="7924800" cy="4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8 Colbert County Schools are Title I Schools.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Cherokee Elementary – Mrs. Heather Johnson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Cherokee High School – Mr</a:t>
            </a:r>
            <a:r>
              <a:rPr lang="en-US"/>
              <a:t>. Roy Lawson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Colbert Heights Elementary – Mr. Brandon Archer</a:t>
            </a:r>
            <a:endParaRPr/>
          </a:p>
          <a:p>
            <a:pPr marL="342900" lvl="0" indent="-3048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Colbert Heights High School - Mr. Lance Mitchell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Hatton Elementary – Mr</a:t>
            </a:r>
            <a:r>
              <a:rPr lang="en-US"/>
              <a:t>s. Tracie West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Leighton Elementary – Mrs. Vickie Osborn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Colbert County High School</a:t>
            </a:r>
            <a:r>
              <a:rPr lang="en-US" sz="2400"/>
              <a:t> – Mr. </a:t>
            </a:r>
            <a:r>
              <a:rPr lang="en-US"/>
              <a:t>Lee Craft</a:t>
            </a:r>
            <a:endParaRPr/>
          </a:p>
          <a:p>
            <a:pPr marL="342900" lvl="0" indent="-3048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New Bethel Elementary - Mr. Jacob Walker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		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are we here?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924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The </a:t>
            </a:r>
            <a:r>
              <a:rPr lang="en-US" i="1"/>
              <a:t>Every Student Succeeds ACT of 2015 </a:t>
            </a:r>
            <a:r>
              <a:rPr lang="en-US"/>
              <a:t>requires that each Title I School hold an Annual Meeting of Title I parents for the purpose of…</a:t>
            </a:r>
            <a:endParaRPr/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Informing you of your school’s participation in Title I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Explaining the requirements of Title I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Explaining your rights as parents to be involved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		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55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What you will learn…</a:t>
            </a:r>
            <a:endParaRPr sz="340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13657" y="1676400"/>
            <a:ext cx="8001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What does it mean to be a Title I school?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What is the 1% Set-Aside for parent and family engagement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What is the LEA Consolidated Plan?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What is the LEA Parental and Family Engagement  Plan?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What is a CIP?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What is the School-Parent Compact?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How do I request the qualifications of my child’s teacher(s)?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838200" y="4343400"/>
            <a:ext cx="7086600" cy="1143000"/>
          </a:xfrm>
          <a:prstGeom prst="roundRect">
            <a:avLst>
              <a:gd name="adj" fmla="val 16667"/>
            </a:avLst>
          </a:prstGeom>
          <a:solidFill>
            <a:srgbClr val="F9FB9B">
              <a:alpha val="3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What you will learn…</a:t>
            </a:r>
            <a:br>
              <a:rPr lang="en-US" sz="3400"/>
            </a:br>
            <a:r>
              <a:rPr lang="en-US" sz="2400" i="1"/>
              <a:t>(Continued)</a:t>
            </a:r>
            <a:endParaRPr sz="2400" i="1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7924800" cy="403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How is the Annual Evaluation of the Parent and Family Engagement Plan conducted?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How can I be involved in the process of title I programs?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does it mean to be a Title I School?</a:t>
            </a:r>
            <a:endParaRPr sz="320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620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Being a Title I school means receiving federal funding to </a:t>
            </a:r>
            <a:r>
              <a:rPr lang="en-US" sz="2200" u="sng"/>
              <a:t>supplement</a:t>
            </a:r>
            <a:r>
              <a:rPr lang="en-US" sz="2200"/>
              <a:t> the school’s existing programs.  These dollars are used for…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Identifying students experiencing academic difficulties and providing timely assistance to help these students meet the State’s challenging content standards.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Purchasing supplemental staff/programs/materials/supplies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Conducting parent and family engagement meetings/trainings/activities</a:t>
            </a:r>
            <a:endParaRPr/>
          </a:p>
          <a:p>
            <a:pPr marL="74295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Being a Title I school also means that we have set aside funds for parent and family involvement in our schools to make sure our families understand their rights under ESSA.  </a:t>
            </a:r>
            <a:endParaRPr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is the 1% set-aside and how are parents involved?</a:t>
            </a:r>
            <a:endParaRPr sz="320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Any LEA with a Title I Allocation exceeding $500,000 is required by law to set aside 1% of its Title I allocation for parent and family engagement. </a:t>
            </a:r>
            <a:endParaRPr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Of that 1%, 10% may be reserved at the LEA for system-wide initiatives related to parent and family engagement.  The remaining 90% must be allocated to all Title I schools in the LEA.  Therefore each Title I school receives its portion of the 90% to implement school-level parent and family engagement with clear expectations and objectives for meaningful involvement. </a:t>
            </a:r>
            <a:endParaRPr/>
          </a:p>
          <a:p>
            <a:pPr marL="342900" lvl="0" indent="-3429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You, as Title I parents, have the right to be involved in how this money is spent.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What is the LEA Consolidated Plan?</a:t>
            </a:r>
            <a:endParaRPr sz="3200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The LEA Consolidated Plan addresses how the LEA will use Title I funds throughout the school system.  Topics include: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Student academic assessments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Additional assistance provided struggling students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Coordination and integration of federal funds and programs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School programs including migrant, pre-school, school choice, EL, Homeless, and supplemental educational services as applicable.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/>
              <a:t>Parent and Family Engagement Strategies, which is included in the Parent and Family Engagement Plan. </a:t>
            </a:r>
            <a:endParaRPr/>
          </a:p>
          <a:p>
            <a:pPr marL="742950" lvl="1" indent="-2857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You, as a Title I Parent, have a right to be involved in the development of the LEA Consolidated Plan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What is the LEA Parent and Family Engagement Plan?</a:t>
            </a:r>
            <a:endParaRPr sz="280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533400" y="2209800"/>
            <a:ext cx="8153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This plan addresses how the LEA will implement the parent and family engagement requirements of Every Student Succeeds Act</a:t>
            </a:r>
            <a:r>
              <a:rPr lang="en-US" sz="2200" i="1"/>
              <a:t>.  </a:t>
            </a:r>
            <a:r>
              <a:rPr lang="en-US" sz="2200"/>
              <a:t>It includes…</a:t>
            </a:r>
            <a:endParaRPr/>
          </a:p>
          <a:p>
            <a:pPr marL="342900" lvl="0" indent="-3111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i="1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The LEA’s expectations for parents and families</a:t>
            </a:r>
            <a:endParaRPr/>
          </a:p>
          <a:p>
            <a:pPr marL="742950" lvl="1" indent="-2857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How the LEA will involve parents in decision-making</a:t>
            </a:r>
            <a:endParaRPr/>
          </a:p>
          <a:p>
            <a:pPr marL="742950" lvl="1" indent="-2857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How the LEA will work to build the schools’ and parents’ capacity for strong parental involvement to improve student academic achievement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You, as Title I parents, have the right to be involved in the development of this plan.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On-screen Show (4:3)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Chelsea Market</vt:lpstr>
      <vt:lpstr>Back to School</vt:lpstr>
      <vt:lpstr>Welcome to the  Annual Meeting of Title I Parents</vt:lpstr>
      <vt:lpstr>Title I Schools</vt:lpstr>
      <vt:lpstr>Why are we here?</vt:lpstr>
      <vt:lpstr>What you will learn…</vt:lpstr>
      <vt:lpstr>What you will learn… (Continued)</vt:lpstr>
      <vt:lpstr>What does it mean to be a Title I School?</vt:lpstr>
      <vt:lpstr>What is the 1% set-aside and how are parents involved?</vt:lpstr>
      <vt:lpstr>What is the LEA Consolidated Plan?</vt:lpstr>
      <vt:lpstr>What is the LEA Parent and Family Engagement Plan?</vt:lpstr>
      <vt:lpstr>What’s included in the school’s Parent and Family Engagement Plan</vt:lpstr>
      <vt:lpstr>How is the evaluation of the  LEA Parent and Family Engagement Plan Conducted?</vt:lpstr>
      <vt:lpstr>What is a CIP?</vt:lpstr>
      <vt:lpstr>What is the School-Parent Compact?</vt:lpstr>
      <vt:lpstr>How do I request the qualifications of my child’s teachers?</vt:lpstr>
      <vt:lpstr>HOW TO GET INVOLVED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Annual Meeting of Title I Parents</dc:title>
  <dc:creator>Brooke Cunningham</dc:creator>
  <cp:lastModifiedBy>Brooke Cunningham</cp:lastModifiedBy>
  <cp:revision>1</cp:revision>
  <dcterms:modified xsi:type="dcterms:W3CDTF">2024-09-30T14:36:29Z</dcterms:modified>
</cp:coreProperties>
</file>